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037" r:id="rId1"/>
  </p:sldMasterIdLst>
  <p:notesMasterIdLst>
    <p:notesMasterId r:id="rId32"/>
  </p:notesMasterIdLst>
  <p:handoutMasterIdLst>
    <p:handoutMasterId r:id="rId33"/>
  </p:handoutMasterIdLst>
  <p:sldIdLst>
    <p:sldId id="272" r:id="rId2"/>
    <p:sldId id="411" r:id="rId3"/>
    <p:sldId id="412" r:id="rId4"/>
    <p:sldId id="338" r:id="rId5"/>
    <p:sldId id="413" r:id="rId6"/>
    <p:sldId id="414" r:id="rId7"/>
    <p:sldId id="383" r:id="rId8"/>
    <p:sldId id="415" r:id="rId9"/>
    <p:sldId id="416" r:id="rId10"/>
    <p:sldId id="417" r:id="rId11"/>
    <p:sldId id="381" r:id="rId12"/>
    <p:sldId id="346" r:id="rId13"/>
    <p:sldId id="347" r:id="rId14"/>
    <p:sldId id="423" r:id="rId15"/>
    <p:sldId id="339" r:id="rId16"/>
    <p:sldId id="422" r:id="rId17"/>
    <p:sldId id="385" r:id="rId18"/>
    <p:sldId id="419" r:id="rId19"/>
    <p:sldId id="398" r:id="rId20"/>
    <p:sldId id="396" r:id="rId21"/>
    <p:sldId id="386" r:id="rId22"/>
    <p:sldId id="397" r:id="rId23"/>
    <p:sldId id="409" r:id="rId24"/>
    <p:sldId id="420" r:id="rId25"/>
    <p:sldId id="424" r:id="rId26"/>
    <p:sldId id="421" r:id="rId27"/>
    <p:sldId id="334" r:id="rId28"/>
    <p:sldId id="335" r:id="rId29"/>
    <p:sldId id="336" r:id="rId30"/>
    <p:sldId id="337" r:id="rId31"/>
  </p:sldIdLst>
  <p:sldSz cx="7315200" cy="4114800"/>
  <p:notesSz cx="6858000" cy="9144000"/>
  <p:defaultTextStyle>
    <a:defPPr>
      <a:defRPr lang="en-US"/>
    </a:defPPr>
    <a:lvl1pPr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322263" indent="-11747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646113" indent="-23812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969963" indent="-35718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293813" indent="-47783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6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00C7D6"/>
    <a:srgbClr val="F8981D"/>
    <a:srgbClr val="8D6ED9"/>
    <a:srgbClr val="009DDF"/>
    <a:srgbClr val="C26FD6"/>
    <a:srgbClr val="EC634D"/>
    <a:srgbClr val="7AC83E"/>
    <a:srgbClr val="A9D425"/>
    <a:srgbClr val="F9D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17"/>
    <p:restoredTop sz="94784" autoAdjust="0"/>
  </p:normalViewPr>
  <p:slideViewPr>
    <p:cSldViewPr snapToGrid="0">
      <p:cViewPr varScale="1">
        <p:scale>
          <a:sx n="156" d="100"/>
          <a:sy n="156" d="100"/>
        </p:scale>
        <p:origin x="2148" y="92"/>
      </p:cViewPr>
      <p:guideLst>
        <p:guide orient="horz" pos="1296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D623AC0A-85DE-4CA0-ADE2-5E13AD42D026}" type="datetime1">
              <a:rPr lang="en-US"/>
              <a:pPr>
                <a:defRPr/>
              </a:pPr>
              <a:t>9/26/2018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4A4A8D6-9470-4DB7-9BD7-445A27FC4B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210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521371C-CBB3-4368-A4D9-AA39F6B7E462}" type="datetime1">
              <a:rPr lang="en-US"/>
              <a:pPr>
                <a:defRPr/>
              </a:pPr>
              <a:t>9/26/2018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1B43CDF-1D78-47C9-9EB7-BA4F1CF35C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72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292100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5857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8778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171575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1465092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58111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51129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344147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everybody. My name is Scott Parillo and I’m a technical lead within the Data Transfer vertical. Over the next 2 hours, I will lead this part of the workshop that not only dives into the Transfer API object model but everybody in attendance will have an opportunity to perform real-world transfers to and from a production </a:t>
            </a:r>
            <a:r>
              <a:rPr lang="en-US" dirty="0" err="1"/>
              <a:t>RelativityOne</a:t>
            </a:r>
            <a:r>
              <a:rPr lang="en-US" dirty="0"/>
              <a:t> “Sandbox” instance. The API design, implementation, and consumption have been my focus since the early days of R1. So with that intro out of the way, let’s get started.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786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10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474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minute!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346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8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6781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minute!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4587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40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4617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38 minutes – 10 minutes for the Object Model and 4 minutes per section.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190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10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681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 minutes! 3 minutes per section.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843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962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this quick! Do not go into any details.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2420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40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8907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33 minutes! 6 minutes per section.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0081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9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6207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minute!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464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minute!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458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minute!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199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83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63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 minutes!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23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minute!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73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41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585788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 minutes!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94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minute!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003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54EE4CC-3770-4541-BBE6-62DDD48AE2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27F2BE2-5D9A-4769-9D9A-9410B1C6F7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" y="0"/>
            <a:ext cx="7309785" cy="4114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A7E4BD-75C0-45D5-8867-67C7C25D064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3400" y="838200"/>
            <a:ext cx="3750994" cy="989297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57200" y="2501846"/>
            <a:ext cx="4953000" cy="786205"/>
          </a:xfrm>
          <a:prstGeom prst="rect">
            <a:avLst/>
          </a:prstGeom>
        </p:spPr>
        <p:txBody>
          <a:bodyPr lIns="58603" tIns="29301" rIns="58603" bIns="29301" anchor="t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Session Name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533400" y="2343170"/>
            <a:ext cx="3557557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01017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599"/>
            <a:ext cx="6873240" cy="335896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3066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10"/>
          </p:nvPr>
        </p:nvSpPr>
        <p:spPr>
          <a:xfrm>
            <a:off x="3772498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95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213360" y="1079138"/>
            <a:ext cx="3314102" cy="288994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>
            <a:spLocks noGrp="1"/>
          </p:cNvSpPr>
          <p:nvPr>
            <p:ph idx="15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594186"/>
            <a:ext cx="3375061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705361" y="594186"/>
            <a:ext cx="3381239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901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llenge /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06228" y="594186"/>
            <a:ext cx="3221233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" y="601138"/>
            <a:ext cx="294398" cy="2943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947" y="583623"/>
            <a:ext cx="294398" cy="294398"/>
          </a:xfrm>
          <a:prstGeom prst="rect">
            <a:avLst/>
          </a:prstGeom>
        </p:spPr>
      </p:pic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006954" y="594186"/>
            <a:ext cx="3168442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213360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717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Chicago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5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5565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/Re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46494" y="914400"/>
            <a:ext cx="6613106" cy="2713315"/>
          </a:xfrm>
          <a:prstGeom prst="rect">
            <a:avLst/>
          </a:prstGeom>
        </p:spPr>
        <p:txBody>
          <a:bodyPr lIns="58603" tIns="29301" rIns="58603" bIns="29301" anchor="t" anchorCtr="0">
            <a:noAutofit/>
          </a:bodyPr>
          <a:lstStyle>
            <a:lvl1pPr marL="285750" indent="-285750">
              <a:spcBef>
                <a:spcPts val="1800"/>
              </a:spcBef>
              <a:buFontTx/>
              <a:buBlip>
                <a:blip r:embed="rId3"/>
              </a:buBlip>
              <a:defRPr sz="20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 marL="3238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 marL="64770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 marL="9715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 marL="1293812" indent="0">
              <a:spcBef>
                <a:spcPts val="800"/>
              </a:spcBef>
              <a:buFont typeface="Arial"/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Brief summary item list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494" y="437669"/>
            <a:ext cx="6622342" cy="349623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2400" b="1" i="0" baseline="0">
                <a:solidFill>
                  <a:srgbClr val="00C7D6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summary title style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98953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827087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04800" y="180756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Resources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81000" y="1039678"/>
            <a:ext cx="6578600" cy="26670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5120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6796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vey Pro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885180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11430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How’d We Do?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914400" y="2068316"/>
            <a:ext cx="54864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400" b="0" dirty="0">
                <a:solidFill>
                  <a:schemeClr val="bg1"/>
                </a:solidFill>
                <a:latin typeface="+mj-lt"/>
              </a:rPr>
              <a:t>Remember to rate this session in the survey widget of the mobile app.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9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ownload Mobile App">
    <p:bg>
      <p:bgPr>
        <a:solidFill>
          <a:srgbClr val="EDEAE5">
            <a:alpha val="72941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695067" y="609600"/>
            <a:ext cx="3262744" cy="295472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424957" y="762000"/>
            <a:ext cx="319935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400" b="1" dirty="0">
                <a:solidFill>
                  <a:srgbClr val="00C7D6"/>
                </a:solidFill>
                <a:latin typeface="+mj-lt"/>
              </a:rPr>
              <a:t>Download the </a:t>
            </a:r>
            <a:br>
              <a:rPr lang="en-US" sz="2400" b="1" dirty="0">
                <a:solidFill>
                  <a:srgbClr val="00C7D6"/>
                </a:solidFill>
                <a:latin typeface="+mj-lt"/>
              </a:rPr>
            </a:br>
            <a:r>
              <a:rPr lang="en-US" sz="2400" b="1" dirty="0">
                <a:solidFill>
                  <a:srgbClr val="00C7D6"/>
                </a:solidFill>
                <a:latin typeface="+mj-lt"/>
              </a:rPr>
              <a:t>RF18 Mobile App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389578" y="1555419"/>
            <a:ext cx="327011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1600" b="0" dirty="0">
                <a:solidFill>
                  <a:srgbClr val="343434"/>
                </a:solidFill>
                <a:latin typeface="+mj-lt"/>
              </a:rPr>
              <a:t>Find your favorite speakers, view your agenda, connect with new friends, and more. Look for the Relativity Events app in the App Store or Google Play.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911726" y="3016325"/>
            <a:ext cx="2225815" cy="321559"/>
            <a:chOff x="4479785" y="3124200"/>
            <a:chExt cx="2225815" cy="321559"/>
          </a:xfrm>
        </p:grpSpPr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9785" y="3124200"/>
              <a:ext cx="1083263" cy="321559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2337" y="3124200"/>
              <a:ext cx="1083263" cy="321559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sp>
        <p:nvSpPr>
          <p:cNvPr id="5" name="Right Triangle 4">
            <a:extLst>
              <a:ext uri="{FF2B5EF4-FFF2-40B4-BE49-F238E27FC236}">
                <a16:creationId xmlns:a16="http://schemas.microsoft.com/office/drawing/2014/main" id="{1BE5B593-1599-9F49-AA78-D5FDE26B9793}"/>
              </a:ext>
            </a:extLst>
          </p:cNvPr>
          <p:cNvSpPr/>
          <p:nvPr userDrawn="1"/>
        </p:nvSpPr>
        <p:spPr>
          <a:xfrm rot="5400000">
            <a:off x="76200" y="76200"/>
            <a:ext cx="381000" cy="381000"/>
          </a:xfrm>
          <a:prstGeom prst="rtTriangle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229089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" y="461"/>
            <a:ext cx="7313556" cy="411387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822" y="461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359357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6858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Meet Our Sponsors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B373AB-A0DB-4D53-9760-26155B6FCABD}"/>
              </a:ext>
            </a:extLst>
          </p:cNvPr>
          <p:cNvSpPr txBox="1"/>
          <p:nvPr userDrawn="1"/>
        </p:nvSpPr>
        <p:spPr>
          <a:xfrm>
            <a:off x="495300" y="1538102"/>
            <a:ext cx="6324600" cy="17851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200" b="0" dirty="0">
                <a:solidFill>
                  <a:schemeClr val="bg1"/>
                </a:solidFill>
                <a:latin typeface="+mj-lt"/>
              </a:rPr>
              <a:t>Visit our sponsors in the Community Pavilion to learn about their services and Relativity integrations. Submit your completed Relativity Fest passport for the chance to win a free pass to Relativity Fest 2019.</a:t>
            </a:r>
          </a:p>
        </p:txBody>
      </p:sp>
    </p:spTree>
    <p:extLst>
      <p:ext uri="{BB962C8B-B14F-4D97-AF65-F5344CB8AC3E}">
        <p14:creationId xmlns:p14="http://schemas.microsoft.com/office/powerpoint/2010/main" val="4690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1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13716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4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7" name="TextBox 6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5812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2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1744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3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7051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292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2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7315200" cy="4114800"/>
          </a:xfrm>
          <a:prstGeom prst="rect">
            <a:avLst/>
          </a:prstGeom>
        </p:spPr>
      </p:pic>
      <p:sp>
        <p:nvSpPr>
          <p:cNvPr id="33" name="Rectangle 32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25" name="Rectangle 2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0" y="798731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rgbClr val="00C7D6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304800" y="152400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Agenda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6578600" cy="27432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80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7621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85800" y="1447800"/>
            <a:ext cx="5943600" cy="486951"/>
          </a:xfrm>
          <a:prstGeom prst="rect">
            <a:avLst/>
          </a:prstGeom>
        </p:spPr>
        <p:txBody>
          <a:bodyPr lIns="58603" tIns="29301" rIns="58603" bIns="29301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3600" b="1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85800" y="2193102"/>
            <a:ext cx="5943600" cy="486951"/>
          </a:xfrm>
          <a:prstGeom prst="rect">
            <a:avLst/>
          </a:prstGeom>
        </p:spPr>
        <p:txBody>
          <a:bodyPr lIns="58603" tIns="29301" rIns="58603" bIns="29301" anchor="t"/>
          <a:lstStyle>
            <a:lvl1pPr marL="0" indent="0" algn="ctr"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85800" y="2071183"/>
            <a:ext cx="5943600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6" name="TextBox 5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4597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ection Header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1828800"/>
            <a:ext cx="6096000" cy="443753"/>
          </a:xfrm>
          <a:prstGeom prst="rect">
            <a:avLst/>
          </a:prstGeom>
        </p:spPr>
        <p:txBody>
          <a:bodyPr lIns="58603" tIns="29301" rIns="58603" bIns="29301" anchor="ctr"/>
          <a:lstStyle>
            <a:lvl1pPr algn="ctr">
              <a:spcAft>
                <a:spcPts val="0"/>
              </a:spcAft>
              <a:defRPr sz="3000" b="0" i="0" cap="none" baseline="0">
                <a:solidFill>
                  <a:srgbClr val="FFFFFF"/>
                </a:solidFill>
                <a:effectLst/>
                <a:latin typeface="+mj-lt"/>
                <a:cs typeface="Calibri"/>
              </a:defRPr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1929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rd in the F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04800" y="2865848"/>
            <a:ext cx="6202678" cy="182152"/>
          </a:xfrm>
          <a:prstGeom prst="rect">
            <a:avLst/>
          </a:prstGeom>
        </p:spPr>
        <p:txBody>
          <a:bodyPr lIns="54864" tIns="29301" rIns="58603" bIns="29301" anchor="b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1100" b="0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" y="2582314"/>
            <a:ext cx="6202680" cy="262218"/>
          </a:xfrm>
          <a:prstGeom prst="rect">
            <a:avLst/>
          </a:prstGeom>
        </p:spPr>
        <p:txBody>
          <a:bodyPr lIns="54864" tIns="29301" rIns="58603" bIns="29301" anchor="ctr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 i="0" baseline="0">
                <a:solidFill>
                  <a:srgbClr val="F8981D"/>
                </a:solidFill>
                <a:latin typeface="+mj-lt"/>
                <a:cs typeface="Calibri"/>
              </a:defRPr>
            </a:lvl1pPr>
            <a:lvl2pPr marL="323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7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71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94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18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42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658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89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629505"/>
            <a:ext cx="6202680" cy="1871858"/>
          </a:xfrm>
          <a:prstGeom prst="rect">
            <a:avLst/>
          </a:prstGeom>
        </p:spPr>
        <p:txBody>
          <a:bodyPr lIns="58603" tIns="29301" rIns="58603" bIns="29301" anchor="b" anchorCtr="0">
            <a:normAutofit/>
          </a:bodyPr>
          <a:lstStyle>
            <a:lvl1pPr algn="l">
              <a:lnSpc>
                <a:spcPct val="100000"/>
              </a:lnSpc>
              <a:defRPr sz="18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</a:lstStyle>
          <a:p>
            <a:pPr lvl="0"/>
            <a:r>
              <a:rPr lang="en-US" dirty="0"/>
              <a:t>“Click to edit testimonial from a really grateful and appreciative customer or industry expert.”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7508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71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57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  <p:sldLayoutId id="2147484048" r:id="rId12"/>
    <p:sldLayoutId id="2147484049" r:id="rId13"/>
    <p:sldLayoutId id="2147484050" r:id="rId14"/>
    <p:sldLayoutId id="2147484051" r:id="rId15"/>
    <p:sldLayoutId id="2147484052" r:id="rId16"/>
    <p:sldLayoutId id="2147484053" r:id="rId17"/>
    <p:sldLayoutId id="2147484054" r:id="rId18"/>
    <p:sldLayoutId id="2147484055" r:id="rId19"/>
    <p:sldLayoutId id="2147484056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322263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293018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6pPr>
      <a:lvl7pPr marL="586037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7pPr>
      <a:lvl8pPr marL="879055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8pPr>
      <a:lvl9pPr marL="1172074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9pPr>
    </p:titleStyle>
    <p:bodyStyle>
      <a:lvl1pPr marL="241300" indent="-241300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3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23875" indent="-200025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0803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7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13188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454150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780287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975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27664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51352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368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7376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1065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4753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18442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2131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65819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8950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project-skeleton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replace-program-clas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relativitydev/transfer-api-samples#subscribe-to-transfer-events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fest2018-current-sandbox.relativity.one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basic-demo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github.com/relativitydev/transfer-api-samples#basic-start-or-debug" TargetMode="External"/><Relationship Id="rId4" Type="http://schemas.openxmlformats.org/officeDocument/2006/relationships/hyperlink" Target="https://github.com/relativitydev/transfer-api-samples#replace-demobasictransferasync-metho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basic-start-or-debu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advanced-demo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github.com/relativitydev/transfer-api-samples#advanced-start-or-debug" TargetMode="External"/><Relationship Id="rId4" Type="http://schemas.openxmlformats.org/officeDocument/2006/relationships/hyperlink" Target="https://github.com/relativitydev/transfer-api-samples#replace-demoadvancedtransferasync-method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transfer-api-samples#advanced-start-or-debu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relativity.com/" TargetMode="External"/><Relationship Id="rId7" Type="http://schemas.openxmlformats.org/officeDocument/2006/relationships/hyperlink" Target="https://github.com/relativitydev/transfer-cli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github.com/relativitydev/transfer-api-samples" TargetMode="External"/><Relationship Id="rId5" Type="http://schemas.openxmlformats.org/officeDocument/2006/relationships/hyperlink" Target="https://relativitydev.github.io/" TargetMode="External"/><Relationship Id="rId4" Type="http://schemas.openxmlformats.org/officeDocument/2006/relationships/hyperlink" Target="https://devhelp.relativity.com/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Transfer API and RelativityOne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46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TAPI Release</a:t>
            </a:r>
          </a:p>
          <a:p>
            <a:r>
              <a:rPr lang="en-US" dirty="0"/>
              <a:t>History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956EC54-7B4A-443B-B444-091235C4B02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355397" y="269331"/>
          <a:ext cx="4825092" cy="3739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3682">
                  <a:extLst>
                    <a:ext uri="{9D8B030D-6E8A-4147-A177-3AD203B41FA5}">
                      <a16:colId xmlns:a16="http://schemas.microsoft.com/office/drawing/2014/main" val="4248815854"/>
                    </a:ext>
                  </a:extLst>
                </a:gridCol>
                <a:gridCol w="3511410">
                  <a:extLst>
                    <a:ext uri="{9D8B030D-6E8A-4147-A177-3AD203B41FA5}">
                      <a16:colId xmlns:a16="http://schemas.microsoft.com/office/drawing/2014/main" val="1364596908"/>
                    </a:ext>
                  </a:extLst>
                </a:gridCol>
              </a:tblGrid>
              <a:tr h="336758">
                <a:tc>
                  <a:txBody>
                    <a:bodyPr/>
                    <a:lstStyle/>
                    <a:p>
                      <a:r>
                        <a:rPr lang="en-US" dirty="0"/>
                        <a:t>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320675"/>
                  </a:ext>
                </a:extLst>
              </a:tr>
              <a:tr h="850644">
                <a:tc>
                  <a:txBody>
                    <a:bodyPr/>
                    <a:lstStyle/>
                    <a:p>
                      <a:r>
                        <a:rPr lang="en-US" sz="1150" baseline="0" dirty="0"/>
                        <a:t>Fall 2017</a:t>
                      </a:r>
                    </a:p>
                    <a:p>
                      <a:pPr marL="0" marR="0" lvl="0" indent="0" algn="l" defTabSz="3236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50" baseline="0" dirty="0"/>
                        <a:t>1.X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Initial API design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RDC/IAPI integration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Enhanced statistics and progress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Azure blob/files transfer clients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568721"/>
                  </a:ext>
                </a:extLst>
              </a:tr>
              <a:tr h="850644">
                <a:tc>
                  <a:txBody>
                    <a:bodyPr/>
                    <a:lstStyle/>
                    <a:p>
                      <a:r>
                        <a:rPr lang="en-US" sz="1150" baseline="0" dirty="0"/>
                        <a:t>Spring 2018</a:t>
                      </a:r>
                    </a:p>
                    <a:p>
                      <a:r>
                        <a:rPr lang="en-US" sz="1150" baseline="0" dirty="0"/>
                        <a:t>2.x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ROSE integration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Large dataset support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Stability and resiliency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Bandwidth configuration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21842"/>
                  </a:ext>
                </a:extLst>
              </a:tr>
              <a:tr h="850644">
                <a:tc>
                  <a:txBody>
                    <a:bodyPr/>
                    <a:lstStyle/>
                    <a:p>
                      <a:r>
                        <a:rPr lang="en-US" sz="1150" baseline="0" dirty="0"/>
                        <a:t>Summer 2018</a:t>
                      </a:r>
                    </a:p>
                    <a:p>
                      <a:r>
                        <a:rPr lang="en-US" sz="1150" baseline="0" dirty="0"/>
                        <a:t>3.x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RDC Export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Long path support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BCP/File share/credential data model</a:t>
                      </a:r>
                    </a:p>
                    <a:p>
                      <a:pPr marL="285750" marR="0" lvl="0" indent="-285750" algn="l" defTabSz="3236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150" baseline="0" dirty="0"/>
                        <a:t>Health checks, diagnostics, </a:t>
                      </a:r>
                      <a:r>
                        <a:rPr lang="en-US" sz="1150" baseline="0"/>
                        <a:t>and APM</a:t>
                      </a:r>
                      <a:endParaRPr lang="en-US" sz="115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572709"/>
                  </a:ext>
                </a:extLst>
              </a:tr>
              <a:tr h="850644">
                <a:tc>
                  <a:txBody>
                    <a:bodyPr/>
                    <a:lstStyle/>
                    <a:p>
                      <a:r>
                        <a:rPr lang="en-US" sz="1150" baseline="0" dirty="0"/>
                        <a:t>Fall 2018</a:t>
                      </a:r>
                    </a:p>
                    <a:p>
                      <a:r>
                        <a:rPr lang="en-US" sz="1150" baseline="0" dirty="0"/>
                        <a:t>4.x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Transfer CLI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File migration and CSV support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File storage API and targeted file shares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50" baseline="0" dirty="0"/>
                        <a:t>Secure objects w/ DPAPI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13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414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Getting Started</a:t>
            </a:r>
            <a:endParaRPr lang="en-US" b="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3432A-4880-3341-BC7B-3982DD4F9E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422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https://github.com/relativitydev/transfer-api-samples</a:t>
            </a:r>
            <a:endParaRPr lang="en-US" dirty="0"/>
          </a:p>
          <a:p>
            <a:r>
              <a:rPr lang="en-US" dirty="0"/>
              <a:t>The “Sample solution and tutorial” contains all the instructions for today’s workshop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Workbook</a:t>
            </a:r>
          </a:p>
          <a:p>
            <a:r>
              <a:rPr lang="en-US"/>
              <a:t>Document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50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Open </a:t>
            </a:r>
            <a:r>
              <a:rPr lang="fr-FR" dirty="0"/>
              <a:t>C:\SourceCode\Relativity.Transfer.Sample\ Relativity.Transfer.Sample.sln solution</a:t>
            </a:r>
          </a:p>
          <a:p>
            <a:r>
              <a:rPr lang="en-US" dirty="0"/>
              <a:t>Review the “Project skeleton” instructions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https://github.com/relativitydev/transfer-api-samples#project-skeleton</a:t>
            </a:r>
            <a:endParaRPr lang="en-US" b="1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Visual Studio Project</a:t>
            </a:r>
          </a:p>
        </p:txBody>
      </p:sp>
    </p:spTree>
    <p:extLst>
      <p:ext uri="{BB962C8B-B14F-4D97-AF65-F5344CB8AC3E}">
        <p14:creationId xmlns:p14="http://schemas.microsoft.com/office/powerpoint/2010/main" val="97397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Console2: adds headers for each API operation and changes the console text color</a:t>
            </a:r>
          </a:p>
          <a:p>
            <a:r>
              <a:rPr lang="en-US" dirty="0" err="1"/>
              <a:t>AutoDeleteDirectory</a:t>
            </a:r>
            <a:r>
              <a:rPr lang="en-US" dirty="0"/>
              <a:t>: creates a temp directory and uses Dispose to auto delete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Helper Classes</a:t>
            </a:r>
          </a:p>
        </p:txBody>
      </p:sp>
    </p:spTree>
    <p:extLst>
      <p:ext uri="{BB962C8B-B14F-4D97-AF65-F5344CB8AC3E}">
        <p14:creationId xmlns:p14="http://schemas.microsoft.com/office/powerpoint/2010/main" val="79450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  <a:cs typeface="Arial"/>
              </a:rPr>
              <a:t>Object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18A3D9-94E3-F248-900D-7240520DBF2C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12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 at the “Object model overview” step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https://github.com/relativitydev/transfer-api-samples#object-model-overview</a:t>
            </a:r>
            <a:endParaRPr lang="en-US" dirty="0"/>
          </a:p>
          <a:p>
            <a:r>
              <a:rPr lang="en-US" dirty="0"/>
              <a:t>Stop at the “Subscribe to transfer events” step</a:t>
            </a:r>
          </a:p>
          <a:p>
            <a:pPr lvl="1"/>
            <a:r>
              <a:rPr lang="en-US" dirty="0">
                <a:hlinkClick r:id="rId4"/>
              </a:rPr>
              <a:t>https://github.com/relativitydev/transfer-api-samples#subscribe-to-transfer-events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68847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Don’t forget to update these fields!</a:t>
            </a:r>
          </a:p>
          <a:p>
            <a:pPr lvl="1"/>
            <a:r>
              <a:rPr lang="en-US" dirty="0" err="1"/>
              <a:t>RelativityUrl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https://fest2018-current-sandbox.relativity.one</a:t>
            </a:r>
            <a:endParaRPr lang="en-US" dirty="0"/>
          </a:p>
          <a:p>
            <a:pPr lvl="1"/>
            <a:r>
              <a:rPr lang="en-US" dirty="0" err="1"/>
              <a:t>RelativityUserName</a:t>
            </a:r>
            <a:r>
              <a:rPr lang="en-US" dirty="0"/>
              <a:t>: &lt;provided username&gt;</a:t>
            </a:r>
          </a:p>
          <a:p>
            <a:pPr lvl="1"/>
            <a:r>
              <a:rPr lang="en-US" dirty="0" err="1"/>
              <a:t>RelativityPassword</a:t>
            </a:r>
            <a:r>
              <a:rPr lang="en-US" dirty="0"/>
              <a:t>: &lt;provided password&gt;</a:t>
            </a:r>
          </a:p>
          <a:p>
            <a:pPr lvl="1"/>
            <a:r>
              <a:rPr lang="en-US" dirty="0" err="1"/>
              <a:t>WorkspaceId</a:t>
            </a:r>
            <a:r>
              <a:rPr lang="en-US" dirty="0"/>
              <a:t>: 1082531 (Fest 2018 – </a:t>
            </a:r>
            <a:r>
              <a:rPr lang="en-US" dirty="0" err="1"/>
              <a:t>PhilB</a:t>
            </a:r>
            <a:r>
              <a:rPr lang="en-US" dirty="0"/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RelativityOne</a:t>
            </a:r>
            <a:r>
              <a:rPr lang="en-US" dirty="0"/>
              <a:t> and Connection</a:t>
            </a:r>
          </a:p>
          <a:p>
            <a:r>
              <a:rPr lang="en-US" dirty="0"/>
              <a:t>Parameters</a:t>
            </a:r>
          </a:p>
        </p:txBody>
      </p:sp>
    </p:spTree>
    <p:extLst>
      <p:ext uri="{BB962C8B-B14F-4D97-AF65-F5344CB8AC3E}">
        <p14:creationId xmlns:p14="http://schemas.microsoft.com/office/powerpoint/2010/main" val="406259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Basic Demo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7DF6-5B84-480F-8354-DEC294752A0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10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Navigate to the “Basic demo” step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https://github.com/relativitydev/transfer-api-samples#basic-demo</a:t>
            </a:r>
            <a:endParaRPr lang="en-US" dirty="0"/>
          </a:p>
          <a:p>
            <a:r>
              <a:rPr lang="en-US" dirty="0"/>
              <a:t>Start at the “Replace </a:t>
            </a:r>
            <a:r>
              <a:rPr lang="en-US" dirty="0" err="1"/>
              <a:t>DemoBasicTransferAsync</a:t>
            </a:r>
            <a:r>
              <a:rPr lang="en-US" dirty="0"/>
              <a:t> method” step</a:t>
            </a:r>
          </a:p>
          <a:p>
            <a:pPr lvl="1"/>
            <a:r>
              <a:rPr lang="en-US" dirty="0">
                <a:hlinkClick r:id="rId4"/>
              </a:rPr>
              <a:t>https://github.com/relativitydev/transfer-api-samples#replace-demobasictransferasync-method</a:t>
            </a:r>
            <a:endParaRPr lang="en-US" dirty="0"/>
          </a:p>
          <a:p>
            <a:r>
              <a:rPr lang="en-US" dirty="0"/>
              <a:t>Stop at the “Basic start or debug” step</a:t>
            </a:r>
          </a:p>
          <a:p>
            <a:pPr lvl="1"/>
            <a:r>
              <a:rPr lang="en-US" dirty="0">
                <a:hlinkClick r:id="rId5"/>
              </a:rPr>
              <a:t>https://github.com/relativitydev/transfer-api-samples#basic-start-or-debug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8690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6236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Debug the application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https://github.com/relativitydev/transfer-api-samples#basic-start-or-debug</a:t>
            </a:r>
            <a:endParaRPr lang="en-US" dirty="0"/>
          </a:p>
          <a:p>
            <a:r>
              <a:rPr lang="en-US" dirty="0"/>
              <a:t>Review text or SEQ logs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Execute the Demo</a:t>
            </a:r>
          </a:p>
        </p:txBody>
      </p:sp>
    </p:spTree>
    <p:extLst>
      <p:ext uri="{BB962C8B-B14F-4D97-AF65-F5344CB8AC3E}">
        <p14:creationId xmlns:p14="http://schemas.microsoft.com/office/powerpoint/2010/main" val="320090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Advanced Demo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7DF6-5B84-480F-8354-DEC294752A0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57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Navigate to the “Advanced demo” step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https://github.com/relativitydev/transfer-api-samples#advanced-demo</a:t>
            </a:r>
            <a:endParaRPr lang="en-US" dirty="0"/>
          </a:p>
          <a:p>
            <a:r>
              <a:rPr lang="en-US" dirty="0"/>
              <a:t>Start at the “Replace </a:t>
            </a:r>
            <a:r>
              <a:rPr lang="en-US" dirty="0" err="1"/>
              <a:t>DemoAdvancedTransferAsync</a:t>
            </a:r>
            <a:r>
              <a:rPr lang="en-US" dirty="0"/>
              <a:t> method” step</a:t>
            </a:r>
          </a:p>
          <a:p>
            <a:pPr lvl="1"/>
            <a:r>
              <a:rPr lang="en-US" dirty="0">
                <a:hlinkClick r:id="rId4"/>
              </a:rPr>
              <a:t>https://github.com/relativitydev/transfer-api-samples#replace-demoadvancedtransferasync-method</a:t>
            </a:r>
            <a:endParaRPr lang="en-US" dirty="0"/>
          </a:p>
          <a:p>
            <a:r>
              <a:rPr lang="en-US" dirty="0"/>
              <a:t>Stop at the “Advanced start or debug” step</a:t>
            </a:r>
          </a:p>
          <a:p>
            <a:pPr lvl="1"/>
            <a:r>
              <a:rPr lang="en-US" dirty="0">
                <a:hlinkClick r:id="rId5"/>
              </a:rPr>
              <a:t>https://github.com/relativitydev/transfer-api-samples#advanced-start-or-debug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</p:spTree>
    <p:extLst>
      <p:ext uri="{BB962C8B-B14F-4D97-AF65-F5344CB8AC3E}">
        <p14:creationId xmlns:p14="http://schemas.microsoft.com/office/powerpoint/2010/main" val="131059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Debug the application</a:t>
            </a:r>
          </a:p>
          <a:p>
            <a:pPr lvl="1"/>
            <a:r>
              <a:rPr lang="en-US" dirty="0">
                <a:hlinkClick r:id="rId3"/>
              </a:rPr>
              <a:t>https://github.com/relativitydev/transfer-api-samples#advanced-start-or-debug</a:t>
            </a:r>
            <a:endParaRPr lang="en-US" dirty="0"/>
          </a:p>
          <a:p>
            <a:r>
              <a:rPr lang="en-US" dirty="0"/>
              <a:t>Review text or SEQ logs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Execute the Demo</a:t>
            </a:r>
          </a:p>
        </p:txBody>
      </p:sp>
    </p:spTree>
    <p:extLst>
      <p:ext uri="{BB962C8B-B14F-4D97-AF65-F5344CB8AC3E}">
        <p14:creationId xmlns:p14="http://schemas.microsoft.com/office/powerpoint/2010/main" val="400659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Wrap up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17DF6-5B84-480F-8354-DEC294752A0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480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510518" y="430535"/>
            <a:ext cx="4572000" cy="3261895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Transfer jobs</a:t>
            </a:r>
          </a:p>
          <a:p>
            <a:pPr lvl="1"/>
            <a:r>
              <a:rPr lang="en-US" dirty="0"/>
              <a:t>Should always be favored</a:t>
            </a:r>
          </a:p>
          <a:p>
            <a:pPr lvl="1"/>
            <a:r>
              <a:rPr lang="en-US" dirty="0"/>
              <a:t>Split up large requests into 50k-100k batched jobs</a:t>
            </a:r>
          </a:p>
          <a:p>
            <a:r>
              <a:rPr lang="en-US" dirty="0" err="1"/>
              <a:t>TransferContext</a:t>
            </a:r>
            <a:r>
              <a:rPr lang="en-US" dirty="0"/>
              <a:t> and events</a:t>
            </a:r>
          </a:p>
          <a:p>
            <a:pPr lvl="1"/>
            <a:r>
              <a:rPr lang="en-US" dirty="0"/>
              <a:t>Never use static objects!</a:t>
            </a:r>
          </a:p>
          <a:p>
            <a:pPr lvl="1"/>
            <a:r>
              <a:rPr lang="en-US" dirty="0"/>
              <a:t>Minimize time spent in event handlers</a:t>
            </a:r>
          </a:p>
          <a:p>
            <a:pPr lvl="1"/>
            <a:r>
              <a:rPr lang="en-US" dirty="0"/>
              <a:t>Always unsubscribe from events</a:t>
            </a:r>
          </a:p>
          <a:p>
            <a:r>
              <a:rPr lang="en-US" dirty="0"/>
              <a:t>Diagnostics are everything.</a:t>
            </a:r>
          </a:p>
          <a:p>
            <a:pPr lvl="1"/>
            <a:r>
              <a:rPr lang="en-US" dirty="0"/>
              <a:t>%TEMP%\Relativity-Transfer\Aspera-Transfers</a:t>
            </a:r>
          </a:p>
          <a:p>
            <a:pPr lvl="1"/>
            <a:r>
              <a:rPr lang="en-US" dirty="0" err="1"/>
              <a:t>ClientConfiguration</a:t>
            </a:r>
            <a:r>
              <a:rPr lang="en-US" dirty="0"/>
              <a:t>: </a:t>
            </a:r>
            <a:r>
              <a:rPr lang="en-US" dirty="0" err="1"/>
              <a:t>TransferLogDirectory</a:t>
            </a:r>
            <a:endParaRPr lang="en-US" dirty="0"/>
          </a:p>
          <a:p>
            <a:pPr lvl="1"/>
            <a:r>
              <a:rPr lang="en-US" dirty="0"/>
              <a:t>Set the log level to Information – if possible</a:t>
            </a:r>
          </a:p>
          <a:p>
            <a:r>
              <a:rPr lang="en-US" dirty="0"/>
              <a:t>Retry</a:t>
            </a:r>
          </a:p>
          <a:p>
            <a:pPr lvl="1"/>
            <a:r>
              <a:rPr lang="en-US" dirty="0"/>
              <a:t>Wait periods: favor exponential </a:t>
            </a:r>
            <a:r>
              <a:rPr lang="en-US" dirty="0" err="1"/>
              <a:t>backoff</a:t>
            </a:r>
            <a:r>
              <a:rPr lang="en-US" dirty="0"/>
              <a:t> over constant values</a:t>
            </a:r>
          </a:p>
          <a:p>
            <a:pPr lvl="1"/>
            <a:r>
              <a:rPr lang="en-US" dirty="0" err="1"/>
              <a:t>ClientConfiguration</a:t>
            </a:r>
            <a:r>
              <a:rPr lang="en-US" dirty="0"/>
              <a:t>: </a:t>
            </a:r>
            <a:r>
              <a:rPr lang="en-US" dirty="0" err="1"/>
              <a:t>BadPathErrorsRetry</a:t>
            </a:r>
            <a:r>
              <a:rPr lang="en-US" dirty="0"/>
              <a:t>, </a:t>
            </a:r>
            <a:r>
              <a:rPr lang="en-US" dirty="0" err="1"/>
              <a:t>FileNotFoundErrorsRetry</a:t>
            </a:r>
            <a:r>
              <a:rPr lang="en-US" dirty="0"/>
              <a:t>, </a:t>
            </a:r>
            <a:r>
              <a:rPr lang="en-US" dirty="0" err="1"/>
              <a:t>MaxHttpRetryAttempts</a:t>
            </a:r>
            <a:r>
              <a:rPr lang="en-US" dirty="0"/>
              <a:t>, </a:t>
            </a:r>
            <a:r>
              <a:rPr lang="en-US" dirty="0" err="1"/>
              <a:t>MaxJobRetryAttempts</a:t>
            </a:r>
            <a:r>
              <a:rPr lang="en-US" dirty="0"/>
              <a:t>, </a:t>
            </a:r>
            <a:r>
              <a:rPr lang="en-US" dirty="0" err="1"/>
              <a:t>PermissionErrorsRetry</a:t>
            </a:r>
            <a:endParaRPr lang="en-US" dirty="0"/>
          </a:p>
          <a:p>
            <a:r>
              <a:rPr lang="en-US" dirty="0"/>
              <a:t>Be careful with intervals</a:t>
            </a:r>
          </a:p>
          <a:p>
            <a:pPr lvl="1"/>
            <a:r>
              <a:rPr lang="en-US" dirty="0" err="1"/>
              <a:t>GlobalSettings</a:t>
            </a:r>
            <a:r>
              <a:rPr lang="en-US" dirty="0"/>
              <a:t>: </a:t>
            </a:r>
            <a:r>
              <a:rPr lang="en-US" dirty="0" err="1"/>
              <a:t>StatisticsLogIntervalSeconds</a:t>
            </a:r>
            <a:endParaRPr lang="en-US" dirty="0"/>
          </a:p>
          <a:p>
            <a:pPr lvl="1"/>
            <a:r>
              <a:rPr lang="en-US" dirty="0" err="1"/>
              <a:t>TransferContext</a:t>
            </a:r>
            <a:r>
              <a:rPr lang="en-US" dirty="0"/>
              <a:t>: </a:t>
            </a:r>
            <a:r>
              <a:rPr lang="en-US" dirty="0" err="1"/>
              <a:t>StatisticsRateSeconds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Best Practices - TAPI</a:t>
            </a:r>
          </a:p>
        </p:txBody>
      </p:sp>
    </p:spTree>
    <p:extLst>
      <p:ext uri="{BB962C8B-B14F-4D97-AF65-F5344CB8AC3E}">
        <p14:creationId xmlns:p14="http://schemas.microsoft.com/office/powerpoint/2010/main" val="861392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Know your bottlenecks!</a:t>
            </a:r>
          </a:p>
          <a:p>
            <a:pPr lvl="1"/>
            <a:r>
              <a:rPr lang="en-US" dirty="0"/>
              <a:t>Large number of small files (IE file count)</a:t>
            </a:r>
          </a:p>
          <a:p>
            <a:pPr lvl="1"/>
            <a:r>
              <a:rPr lang="en-US" dirty="0"/>
              <a:t>Storage and IOPS</a:t>
            </a:r>
          </a:p>
          <a:p>
            <a:pPr lvl="1"/>
            <a:r>
              <a:rPr lang="en-US" dirty="0"/>
              <a:t>Network quality and bandwidth</a:t>
            </a:r>
          </a:p>
          <a:p>
            <a:pPr lvl="1"/>
            <a:r>
              <a:rPr lang="en-US" dirty="0"/>
              <a:t>Testing is imperative</a:t>
            </a:r>
          </a:p>
          <a:p>
            <a:r>
              <a:rPr lang="en-US" dirty="0"/>
              <a:t>Pack and Unpack (IE ZIP, RAR, 7z)</a:t>
            </a:r>
          </a:p>
          <a:p>
            <a:pPr lvl="1"/>
            <a:r>
              <a:rPr lang="en-US" dirty="0"/>
              <a:t>Shifts the bottleneck</a:t>
            </a:r>
          </a:p>
          <a:p>
            <a:pPr lvl="1"/>
            <a:r>
              <a:rPr lang="en-US" dirty="0"/>
              <a:t>E2E time can be slower</a:t>
            </a:r>
          </a:p>
          <a:p>
            <a:pPr lvl="1"/>
            <a:r>
              <a:rPr lang="en-US" dirty="0"/>
              <a:t>Testing should decide whether to use or not</a:t>
            </a:r>
          </a:p>
          <a:p>
            <a:r>
              <a:rPr lang="en-US" dirty="0"/>
              <a:t>Bandwidth and Aspera</a:t>
            </a:r>
          </a:p>
          <a:p>
            <a:pPr lvl="1"/>
            <a:r>
              <a:rPr lang="en-US" dirty="0"/>
              <a:t>Be careful with aggressive settings</a:t>
            </a:r>
          </a:p>
          <a:p>
            <a:pPr lvl="1"/>
            <a:r>
              <a:rPr lang="en-US" dirty="0"/>
              <a:t>Testing is critical. Verify the target rate w/ 1 large file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Best Practices -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356653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600"/>
              </a:spcBef>
            </a:pPr>
            <a:r>
              <a:rPr lang="en-US" dirty="0"/>
              <a:t>Relativity Community (</a:t>
            </a:r>
            <a:r>
              <a:rPr lang="en-US" dirty="0">
                <a:hlinkClick r:id="rId3"/>
              </a:rPr>
              <a:t>community.relativity.com</a:t>
            </a:r>
            <a:r>
              <a:rPr lang="en-US" dirty="0"/>
              <a:t>)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Developer Group</a:t>
            </a:r>
          </a:p>
          <a:p>
            <a:pPr lvl="0">
              <a:spcBef>
                <a:spcPts val="600"/>
              </a:spcBef>
            </a:pPr>
            <a:r>
              <a:rPr lang="en-US" dirty="0"/>
              <a:t>DevHelp Community (</a:t>
            </a:r>
            <a:r>
              <a:rPr lang="en-US" dirty="0">
                <a:hlinkClick r:id="rId4"/>
              </a:rPr>
              <a:t>devhelp.relativity.com</a:t>
            </a:r>
            <a:r>
              <a:rPr lang="en-US" dirty="0"/>
              <a:t>)</a:t>
            </a:r>
          </a:p>
          <a:p>
            <a:pPr lvl="0">
              <a:spcBef>
                <a:spcPts val="600"/>
              </a:spcBef>
            </a:pPr>
            <a:r>
              <a:rPr lang="en-US" dirty="0" err="1"/>
              <a:t>RelativityDev</a:t>
            </a:r>
            <a:r>
              <a:rPr lang="en-US" dirty="0"/>
              <a:t> GitHub (</a:t>
            </a:r>
            <a:r>
              <a:rPr lang="en-US" u="sng" dirty="0">
                <a:hlinkClick r:id="rId5"/>
              </a:rPr>
              <a:t>relativitydev.github.io</a:t>
            </a:r>
            <a:r>
              <a:rPr lang="en-US" dirty="0"/>
              <a:t>)</a:t>
            </a:r>
          </a:p>
          <a:p>
            <a:pPr lvl="1">
              <a:spcBef>
                <a:spcPts val="600"/>
              </a:spcBef>
            </a:pPr>
            <a:r>
              <a:rPr lang="en-US" dirty="0">
                <a:hlinkClick r:id="rId6"/>
              </a:rPr>
              <a:t>https://github.com/relativitydev/transfer-api-samples</a:t>
            </a:r>
            <a:endParaRPr lang="en-US" dirty="0"/>
          </a:p>
          <a:p>
            <a:pPr lvl="1">
              <a:spcBef>
                <a:spcPts val="600"/>
              </a:spcBef>
            </a:pPr>
            <a:r>
              <a:rPr lang="en-US" dirty="0">
                <a:hlinkClick r:id="rId7"/>
              </a:rPr>
              <a:t>https://github.com/relativitydev/transfer-cli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47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405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345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58603" tIns="29301" rIns="58603" bIns="29301" anchor="t">
            <a:normAutofit/>
          </a:bodyPr>
          <a:lstStyle/>
          <a:p>
            <a:r>
              <a:rPr lang="en-US" dirty="0">
                <a:cs typeface="Arial"/>
              </a:rPr>
              <a:t>Overview (10 mins)</a:t>
            </a:r>
          </a:p>
          <a:p>
            <a:r>
              <a:rPr lang="en-US" dirty="0">
                <a:cs typeface="Arial"/>
              </a:rPr>
              <a:t>Getting Started (10 mins)</a:t>
            </a:r>
          </a:p>
          <a:p>
            <a:pPr lvl="0"/>
            <a:r>
              <a:rPr lang="en-US" dirty="0"/>
              <a:t>Object Model (40 mins)</a:t>
            </a:r>
          </a:p>
          <a:p>
            <a:pPr lvl="0"/>
            <a:r>
              <a:rPr lang="en-US" dirty="0"/>
              <a:t>Basic Demo (15 mins)</a:t>
            </a:r>
          </a:p>
          <a:p>
            <a:pPr lvl="0"/>
            <a:r>
              <a:rPr lang="en-US" dirty="0"/>
              <a:t>Advanced Demo (40 mins)</a:t>
            </a:r>
          </a:p>
          <a:p>
            <a:pPr lvl="0"/>
            <a:r>
              <a:rPr lang="en-US" dirty="0"/>
              <a:t>Wrap up (5 mins)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33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6031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Overview</a:t>
            </a:r>
            <a:endParaRPr lang="en-US" b="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3432A-4880-3341-BC7B-3982DD4F9E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0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Addressed several </a:t>
            </a:r>
            <a:r>
              <a:rPr lang="en-US" dirty="0" err="1"/>
              <a:t>RelativityOne</a:t>
            </a:r>
            <a:r>
              <a:rPr lang="en-US" dirty="0"/>
              <a:t> needs</a:t>
            </a:r>
          </a:p>
          <a:p>
            <a:pPr lvl="1"/>
            <a:r>
              <a:rPr lang="en-US" dirty="0"/>
              <a:t>RDC/IAPI: how will these work w/o direct access?</a:t>
            </a:r>
          </a:p>
          <a:p>
            <a:pPr lvl="1"/>
            <a:r>
              <a:rPr lang="en-US" dirty="0"/>
              <a:t>Staging data for processing</a:t>
            </a:r>
          </a:p>
          <a:p>
            <a:pPr lvl="1"/>
            <a:r>
              <a:rPr lang="en-US" dirty="0"/>
              <a:t>Performance</a:t>
            </a:r>
          </a:p>
          <a:p>
            <a:pPr lvl="1"/>
            <a:r>
              <a:rPr lang="en-US" dirty="0"/>
              <a:t>Security</a:t>
            </a:r>
          </a:p>
          <a:p>
            <a:r>
              <a:rPr lang="en-US" dirty="0"/>
              <a:t>Filled API and tech gaps</a:t>
            </a:r>
          </a:p>
          <a:p>
            <a:pPr lvl="1"/>
            <a:r>
              <a:rPr lang="en-US" dirty="0"/>
              <a:t>Relativity never had a data transfer API</a:t>
            </a:r>
          </a:p>
          <a:p>
            <a:pPr lvl="1"/>
            <a:r>
              <a:rPr lang="en-US" dirty="0"/>
              <a:t>No high-performance or cloud storage support</a:t>
            </a:r>
          </a:p>
          <a:p>
            <a:pPr lvl="1"/>
            <a:r>
              <a:rPr lang="en-US" dirty="0"/>
              <a:t>Data transfer API’s can be complex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41717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Transfer files from source to Relativity and vice-versa</a:t>
            </a:r>
          </a:p>
          <a:p>
            <a:pPr lvl="1"/>
            <a:r>
              <a:rPr lang="en-US" dirty="0"/>
              <a:t>Supports on-prem/</a:t>
            </a:r>
            <a:r>
              <a:rPr lang="en-US" dirty="0" err="1"/>
              <a:t>RelativityOne</a:t>
            </a:r>
            <a:r>
              <a:rPr lang="en-US" dirty="0"/>
              <a:t> instances</a:t>
            </a:r>
          </a:p>
          <a:p>
            <a:pPr lvl="1"/>
            <a:r>
              <a:rPr lang="en-US" dirty="0"/>
              <a:t>Large file counts using minimal resources</a:t>
            </a:r>
          </a:p>
          <a:p>
            <a:r>
              <a:rPr lang="en-US" dirty="0"/>
              <a:t>Extensible plugin architecture</a:t>
            </a:r>
          </a:p>
          <a:p>
            <a:pPr lvl="1"/>
            <a:r>
              <a:rPr lang="en-US" dirty="0"/>
              <a:t>Plugin = transfer client</a:t>
            </a:r>
          </a:p>
          <a:p>
            <a:pPr lvl="1"/>
            <a:r>
              <a:rPr lang="en-US" dirty="0"/>
              <a:t>HTTP, </a:t>
            </a:r>
            <a:r>
              <a:rPr lang="en-US" dirty="0" err="1"/>
              <a:t>FileShare</a:t>
            </a:r>
            <a:r>
              <a:rPr lang="en-US" dirty="0"/>
              <a:t>, Aspera, </a:t>
            </a:r>
            <a:r>
              <a:rPr lang="en-US" dirty="0" err="1"/>
              <a:t>AzureBlob</a:t>
            </a:r>
            <a:r>
              <a:rPr lang="en-US" dirty="0"/>
              <a:t>, and </a:t>
            </a:r>
            <a:r>
              <a:rPr lang="en-US" dirty="0" err="1"/>
              <a:t>AzureFile</a:t>
            </a:r>
            <a:endParaRPr lang="en-US" dirty="0"/>
          </a:p>
          <a:p>
            <a:r>
              <a:rPr lang="en-US" dirty="0"/>
              <a:t>Thread safe</a:t>
            </a:r>
          </a:p>
          <a:p>
            <a:r>
              <a:rPr lang="en-US" dirty="0"/>
              <a:t>Async all the way</a:t>
            </a:r>
          </a:p>
          <a:p>
            <a:pPr lvl="1"/>
            <a:r>
              <a:rPr lang="en-US" dirty="0"/>
              <a:t>First class async/await</a:t>
            </a:r>
          </a:p>
          <a:p>
            <a:pPr lvl="1"/>
            <a:r>
              <a:rPr lang="en-US" dirty="0"/>
              <a:t>Cancellation using </a:t>
            </a:r>
            <a:r>
              <a:rPr lang="en-US" dirty="0" err="1"/>
              <a:t>CancellationToken</a:t>
            </a:r>
            <a:endParaRPr lang="en-US" dirty="0"/>
          </a:p>
          <a:p>
            <a:r>
              <a:rPr lang="en-US" dirty="0"/>
              <a:t>Uniform object model</a:t>
            </a:r>
          </a:p>
          <a:p>
            <a:pPr lvl="1"/>
            <a:r>
              <a:rPr lang="en-US" dirty="0"/>
              <a:t>Transfer client, job, configuration, and events</a:t>
            </a:r>
          </a:p>
          <a:p>
            <a:r>
              <a:rPr lang="en-US" dirty="0"/>
              <a:t>Relativity authentication</a:t>
            </a:r>
          </a:p>
          <a:p>
            <a:r>
              <a:rPr lang="en-US" dirty="0"/>
              <a:t>Diagnostics</a:t>
            </a:r>
          </a:p>
          <a:p>
            <a:pPr lvl="1"/>
            <a:r>
              <a:rPr lang="en-US" dirty="0"/>
              <a:t>Relativity Logging framework</a:t>
            </a:r>
          </a:p>
          <a:p>
            <a:pPr lvl="1"/>
            <a:r>
              <a:rPr lang="en-US" dirty="0"/>
              <a:t>Telemetry/APM: 35 performance metrics and New Relic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TAPI Features</a:t>
            </a:r>
          </a:p>
        </p:txBody>
      </p:sp>
    </p:spTree>
    <p:extLst>
      <p:ext uri="{BB962C8B-B14F-4D97-AF65-F5344CB8AC3E}">
        <p14:creationId xmlns:p14="http://schemas.microsoft.com/office/powerpoint/2010/main" val="3516419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Transferring files does </a:t>
            </a:r>
            <a:r>
              <a:rPr lang="en-US" i="1" dirty="0"/>
              <a:t>not </a:t>
            </a:r>
            <a:r>
              <a:rPr lang="en-US" dirty="0"/>
              <a:t>import documents</a:t>
            </a:r>
            <a:endParaRPr lang="en-US" i="1" dirty="0"/>
          </a:p>
          <a:p>
            <a:pPr lvl="1"/>
            <a:r>
              <a:rPr lang="en-US" b="1" dirty="0"/>
              <a:t>RDC/Import API</a:t>
            </a:r>
            <a:r>
              <a:rPr lang="en-US" dirty="0"/>
              <a:t>: use TAPI to </a:t>
            </a:r>
            <a:r>
              <a:rPr lang="en-US" i="1" dirty="0"/>
              <a:t>transfer </a:t>
            </a:r>
            <a:r>
              <a:rPr lang="en-US" dirty="0"/>
              <a:t>natives/load files to Relativity and eventually bulk insert file metadata</a:t>
            </a:r>
          </a:p>
          <a:p>
            <a:pPr lvl="1"/>
            <a:r>
              <a:rPr lang="en-US" b="1" dirty="0"/>
              <a:t>Relativity One Staging Explorer</a:t>
            </a:r>
            <a:r>
              <a:rPr lang="en-US" dirty="0"/>
              <a:t>: use TAPI to </a:t>
            </a:r>
            <a:r>
              <a:rPr lang="en-US" i="1" dirty="0"/>
              <a:t>transfer </a:t>
            </a:r>
            <a:r>
              <a:rPr lang="en-US" dirty="0"/>
              <a:t>natives to a </a:t>
            </a:r>
            <a:r>
              <a:rPr lang="en-US" i="1" dirty="0"/>
              <a:t>staging location </a:t>
            </a:r>
            <a:r>
              <a:rPr lang="en-US" dirty="0"/>
              <a:t>for eventual processing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Transfer vs Import</a:t>
            </a:r>
          </a:p>
        </p:txBody>
      </p:sp>
    </p:spTree>
    <p:extLst>
      <p:ext uri="{BB962C8B-B14F-4D97-AF65-F5344CB8AC3E}">
        <p14:creationId xmlns:p14="http://schemas.microsoft.com/office/powerpoint/2010/main" val="278540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 and HTTPS</a:t>
            </a:r>
          </a:p>
          <a:p>
            <a:pPr lvl="1"/>
            <a:r>
              <a:rPr lang="en-US" dirty="0"/>
              <a:t>Never</a:t>
            </a:r>
            <a:r>
              <a:rPr lang="en-US" i="1" dirty="0"/>
              <a:t> </a:t>
            </a:r>
            <a:r>
              <a:rPr lang="en-US" dirty="0"/>
              <a:t>disable SSL certificate validation!</a:t>
            </a:r>
          </a:p>
          <a:p>
            <a:r>
              <a:rPr lang="en-US" dirty="0"/>
              <a:t>HTTP requests use Relativity authentication</a:t>
            </a:r>
          </a:p>
          <a:p>
            <a:pPr lvl="1"/>
            <a:r>
              <a:rPr lang="en-US" dirty="0"/>
              <a:t>Basic authentication</a:t>
            </a:r>
          </a:p>
          <a:p>
            <a:pPr lvl="1"/>
            <a:r>
              <a:rPr lang="en-US" dirty="0"/>
              <a:t>Bearer token</a:t>
            </a:r>
          </a:p>
          <a:p>
            <a:r>
              <a:rPr lang="en-US" dirty="0"/>
              <a:t>Sensitive data is encrypted in-memory via DPAPI</a:t>
            </a:r>
          </a:p>
          <a:p>
            <a:r>
              <a:rPr lang="en-US" dirty="0"/>
              <a:t>Access to Resource servers</a:t>
            </a:r>
          </a:p>
          <a:p>
            <a:pPr lvl="1"/>
            <a:r>
              <a:rPr lang="en-US" dirty="0"/>
              <a:t>Admins can directly access objects</a:t>
            </a:r>
          </a:p>
          <a:p>
            <a:pPr lvl="1"/>
            <a:r>
              <a:rPr lang="en-US" dirty="0"/>
              <a:t>Non-admins must access through the workspace</a:t>
            </a:r>
          </a:p>
          <a:p>
            <a:r>
              <a:rPr lang="en-US" dirty="0"/>
              <a:t>Credentials or tokens are never persisted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TAPI Security</a:t>
            </a:r>
          </a:p>
        </p:txBody>
      </p:sp>
    </p:spTree>
    <p:extLst>
      <p:ext uri="{BB962C8B-B14F-4D97-AF65-F5344CB8AC3E}">
        <p14:creationId xmlns:p14="http://schemas.microsoft.com/office/powerpoint/2010/main" val="320872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IBM technology</a:t>
            </a:r>
          </a:p>
          <a:p>
            <a:r>
              <a:rPr lang="en-US" dirty="0"/>
              <a:t>FASP</a:t>
            </a:r>
            <a:r>
              <a:rPr lang="en-US" baseline="30000" dirty="0"/>
              <a:t>®</a:t>
            </a:r>
            <a:r>
              <a:rPr lang="en-US" dirty="0"/>
              <a:t> Protocol</a:t>
            </a:r>
          </a:p>
          <a:p>
            <a:pPr lvl="1"/>
            <a:r>
              <a:rPr lang="en-US" dirty="0"/>
              <a:t>TCP Channel (33001)</a:t>
            </a:r>
          </a:p>
          <a:p>
            <a:pPr lvl="1"/>
            <a:r>
              <a:rPr lang="en-US" dirty="0"/>
              <a:t>UDP Channel (33001-33050)</a:t>
            </a:r>
          </a:p>
          <a:p>
            <a:r>
              <a:rPr lang="en-US" dirty="0"/>
              <a:t>Advanced bandwidth features</a:t>
            </a:r>
          </a:p>
          <a:p>
            <a:pPr lvl="1"/>
            <a:r>
              <a:rPr lang="en-US" dirty="0"/>
              <a:t>Minimum and target settings</a:t>
            </a:r>
          </a:p>
          <a:p>
            <a:pPr lvl="1"/>
            <a:r>
              <a:rPr lang="en-US" dirty="0"/>
              <a:t>Adjustable at runtime</a:t>
            </a:r>
          </a:p>
          <a:p>
            <a:r>
              <a:rPr lang="en-US" dirty="0"/>
              <a:t>Security</a:t>
            </a:r>
          </a:p>
          <a:p>
            <a:pPr lvl="1"/>
            <a:r>
              <a:rPr lang="en-US" dirty="0"/>
              <a:t>AES-256 encryption</a:t>
            </a:r>
          </a:p>
          <a:p>
            <a:pPr lvl="1"/>
            <a:r>
              <a:rPr lang="en-US" dirty="0"/>
              <a:t>SHA-1 checksums</a:t>
            </a:r>
          </a:p>
          <a:p>
            <a:r>
              <a:rPr lang="en-US" dirty="0" err="1"/>
              <a:t>RelativityOne</a:t>
            </a:r>
            <a:r>
              <a:rPr lang="en-US" dirty="0"/>
              <a:t> Aspera clusters</a:t>
            </a:r>
          </a:p>
          <a:p>
            <a:pPr lvl="1"/>
            <a:r>
              <a:rPr lang="en-US" dirty="0"/>
              <a:t>Per region</a:t>
            </a:r>
          </a:p>
          <a:p>
            <a:pPr lvl="1"/>
            <a:r>
              <a:rPr lang="en-US" dirty="0"/>
              <a:t>Enterprise Server v3.7.4</a:t>
            </a:r>
          </a:p>
          <a:p>
            <a:pPr lvl="1"/>
            <a:r>
              <a:rPr lang="en-US" dirty="0"/>
              <a:t>Supports shared and dedicated servers</a:t>
            </a:r>
          </a:p>
          <a:p>
            <a:pPr lvl="1"/>
            <a:r>
              <a:rPr lang="en-US" dirty="0"/>
              <a:t>Health checks, New Relic APM, and transfer diagnostics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Aspera and </a:t>
            </a:r>
            <a:r>
              <a:rPr lang="en-US" dirty="0" err="1"/>
              <a:t>RelativityOne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35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Relativity Redesign 3">
  <a:themeElements>
    <a:clrScheme name="Relativity Rebrand">
      <a:dk1>
        <a:srgbClr val="000000"/>
      </a:dk1>
      <a:lt1>
        <a:srgbClr val="FFFFFF"/>
      </a:lt1>
      <a:dk2>
        <a:srgbClr val="6E6259"/>
      </a:dk2>
      <a:lt2>
        <a:srgbClr val="8B817A"/>
      </a:lt2>
      <a:accent1>
        <a:srgbClr val="F8981D"/>
      </a:accent1>
      <a:accent2>
        <a:srgbClr val="FFAD33"/>
      </a:accent2>
      <a:accent3>
        <a:srgbClr val="00A5DB"/>
      </a:accent3>
      <a:accent4>
        <a:srgbClr val="098EBC"/>
      </a:accent4>
      <a:accent5>
        <a:srgbClr val="005776"/>
      </a:accent5>
      <a:accent6>
        <a:srgbClr val="F0EFEE"/>
      </a:accent6>
      <a:hlink>
        <a:srgbClr val="F8981D"/>
      </a:hlink>
      <a:folHlink>
        <a:srgbClr val="8B817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lIns="58603" tIns="29301" rIns="58603" bIns="29301" anchor="ctr"/>
      <a:lstStyle>
        <a:defPPr algn="l">
          <a:spcBef>
            <a:spcPts val="2400"/>
          </a:spcBef>
          <a:defRPr sz="32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1161</Words>
  <Application>Microsoft Office PowerPoint</Application>
  <PresentationFormat>Custom</PresentationFormat>
  <Paragraphs>236</Paragraphs>
  <Slides>30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ＭＳ Ｐゴシック</vt:lpstr>
      <vt:lpstr>Arial</vt:lpstr>
      <vt:lpstr>Calibri</vt:lpstr>
      <vt:lpstr>Trebuchet MS</vt:lpstr>
      <vt:lpstr>1_Relativity Redesign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</cp:revision>
  <dcterms:modified xsi:type="dcterms:W3CDTF">2018-09-26T23:08:27Z</dcterms:modified>
</cp:coreProperties>
</file>

<file path=docProps/thumbnail.jpeg>
</file>